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0F34"/>
    <a:srgbClr val="410718"/>
    <a:srgbClr val="050BF5"/>
    <a:srgbClr val="FFFF66"/>
    <a:srgbClr val="FF66FF"/>
    <a:srgbClr val="CC0099"/>
    <a:srgbClr val="0C16DE"/>
    <a:srgbClr val="5730FC"/>
    <a:srgbClr val="F913AC"/>
    <a:srgbClr val="EEF9A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DCCA09-149D-46DC-891D-100067F025D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1087E95-D437-41B0-BC3A-3AC05CEFE850}" type="pres">
      <dgm:prSet presAssocID="{39DCCA09-149D-46DC-891D-100067F025D1}" presName="hierChild1" presStyleCnt="0">
        <dgm:presLayoutVars>
          <dgm:orgChart val="1"/>
          <dgm:chPref val="1"/>
          <dgm:dir/>
          <dgm:animOne val="branch"/>
          <dgm:animLvl val="lvl"/>
          <dgm:resizeHandles/>
        </dgm:presLayoutVars>
      </dgm:prSet>
      <dgm:spPr/>
    </dgm:pt>
  </dgm:ptLst>
  <dgm:cxnLst>
    <dgm:cxn modelId="{14A70C93-B11B-43B0-BDFB-577889C18278}" type="presOf" srcId="{39DCCA09-149D-46DC-891D-100067F025D1}" destId="{D1087E95-D437-41B0-BC3A-3AC05CEFE850}" srcOrd="0" destOrd="0" presId="urn:microsoft.com/office/officeart/2005/8/layout/orgChart1"/>
  </dgm:cxnLst>
  <dgm:bg/>
  <dgm:whole/>
</dgm:dataModel>
</file>

<file path=ppt/diagrams/data2.xml><?xml version="1.0" encoding="utf-8"?>
<dgm:dataModel xmlns:dgm="http://schemas.openxmlformats.org/drawingml/2006/diagram" xmlns:a="http://schemas.openxmlformats.org/drawingml/2006/main">
  <dgm:ptLst>
    <dgm:pt modelId="{39DCCA09-149D-46DC-891D-100067F025D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1087E95-D437-41B0-BC3A-3AC05CEFE850}" type="pres">
      <dgm:prSet presAssocID="{39DCCA09-149D-46DC-891D-100067F025D1}" presName="hierChild1" presStyleCnt="0">
        <dgm:presLayoutVars>
          <dgm:orgChart val="1"/>
          <dgm:chPref val="1"/>
          <dgm:dir/>
          <dgm:animOne val="branch"/>
          <dgm:animLvl val="lvl"/>
          <dgm:resizeHandles/>
        </dgm:presLayoutVars>
      </dgm:prSet>
      <dgm:spPr/>
    </dgm:pt>
  </dgm:ptLst>
  <dgm:cxnLst>
    <dgm:cxn modelId="{EF957526-9054-4E56-87EC-24B16575AEAD}" type="presOf" srcId="{39DCCA09-149D-46DC-891D-100067F025D1}" destId="{D1087E95-D437-41B0-BC3A-3AC05CEFE850}" srcOrd="0" destOrd="0" presId="urn:microsoft.com/office/officeart/2005/8/layout/orgChart1"/>
  </dgm:cxnLst>
  <dgm:bg/>
  <dgm:whole/>
</dgm:dataModel>
</file>

<file path=ppt/diagrams/data3.xml><?xml version="1.0" encoding="utf-8"?>
<dgm:dataModel xmlns:dgm="http://schemas.openxmlformats.org/drawingml/2006/diagram" xmlns:a="http://schemas.openxmlformats.org/drawingml/2006/main">
  <dgm:ptLst>
    <dgm:pt modelId="{39DCCA09-149D-46DC-891D-100067F025D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1087E95-D437-41B0-BC3A-3AC05CEFE850}" type="pres">
      <dgm:prSet presAssocID="{39DCCA09-149D-46DC-891D-100067F025D1}" presName="hierChild1" presStyleCnt="0">
        <dgm:presLayoutVars>
          <dgm:orgChart val="1"/>
          <dgm:chPref val="1"/>
          <dgm:dir/>
          <dgm:animOne val="branch"/>
          <dgm:animLvl val="lvl"/>
          <dgm:resizeHandles/>
        </dgm:presLayoutVars>
      </dgm:prSet>
      <dgm:spPr/>
    </dgm:pt>
  </dgm:ptLst>
  <dgm:cxnLst>
    <dgm:cxn modelId="{4E0D30F2-5AE9-48F1-83A7-37AB8739B291}" type="presOf" srcId="{39DCCA09-149D-46DC-891D-100067F025D1}" destId="{D1087E95-D437-41B0-BC3A-3AC05CEFE850}" srcOrd="0"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F092F5-72FB-4888-AC9C-148104A1D125}" type="datetimeFigureOut">
              <a:rPr lang="en-US" smtClean="0"/>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092F5-72FB-4888-AC9C-148104A1D125}" type="datetimeFigureOut">
              <a:rPr lang="en-US" smtClean="0"/>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F092F5-72FB-4888-AC9C-148104A1D125}" type="datetimeFigureOut">
              <a:rPr lang="en-US" smtClean="0"/>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F092F5-72FB-4888-AC9C-148104A1D125}" type="datetimeFigureOut">
              <a:rPr lang="en-US" smtClean="0"/>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F092F5-72FB-4888-AC9C-148104A1D125}" type="datetimeFigureOut">
              <a:rPr lang="en-US" smtClean="0"/>
              <a:t>7/27/2022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F092F5-72FB-4888-AC9C-148104A1D125}" type="datetimeFigureOut">
              <a:rPr lang="en-US" smtClean="0"/>
              <a:t>7/27/2022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F092F5-72FB-4888-AC9C-148104A1D125}" type="datetimeFigureOut">
              <a:rPr lang="en-US" smtClean="0"/>
              <a:t>7/27/2022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F092F5-72FB-4888-AC9C-148104A1D125}" type="datetimeFigureOut">
              <a:rPr lang="en-US" smtClean="0"/>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F092F5-72FB-4888-AC9C-148104A1D125}" type="datetimeFigureOut">
              <a:rPr lang="en-US" smtClean="0"/>
              <a:t>7/27/2022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092F5-72FB-4888-AC9C-148104A1D125}" type="datetimeFigureOut">
              <a:rPr lang="en-US" smtClean="0"/>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F092F5-72FB-4888-AC9C-148104A1D125}" type="datetimeFigureOut">
              <a:rPr lang="en-US" smtClean="0"/>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FD249-DA34-4088-96DF-4BD0FFF9210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F092F5-72FB-4888-AC9C-148104A1D125}" type="datetimeFigureOut">
              <a:rPr lang="en-US" smtClean="0"/>
              <a:t>7/27/2022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FD249-DA34-4088-96DF-4BD0FFF9210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3" Type="http://schemas.openxmlformats.org/officeDocument/2006/relationships/diagramLayout" Target="../diagrams/layout1.xml"/><Relationship Id="rId7" Type="http://schemas.openxmlformats.org/officeDocument/2006/relationships/diagramLayout" Target="../diagrams/layout2.xml"/><Relationship Id="rId12" Type="http://schemas.openxmlformats.org/officeDocument/2006/relationships/diagramQuickStyle" Target="../diagrams/quickStyle3.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Layout" Target="../diagrams/layout3.xml"/><Relationship Id="rId5" Type="http://schemas.openxmlformats.org/officeDocument/2006/relationships/diagramColors" Target="../diagrams/colors1.xml"/><Relationship Id="rId10" Type="http://schemas.openxmlformats.org/officeDocument/2006/relationships/diagramData" Target="../diagrams/data3.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87362"/>
          </a:xfrm>
        </p:spPr>
        <p:txBody>
          <a:bodyPr>
            <a:normAutofit fontScale="90000"/>
          </a:bodyPr>
          <a:lstStyle/>
          <a:p>
            <a:r>
              <a:rPr lang="en-US" b="1" dirty="0" smtClean="0">
                <a:solidFill>
                  <a:srgbClr val="7030A0"/>
                </a:solidFill>
                <a:latin typeface="Arial Unicode MS" pitchFamily="34" charset="-128"/>
                <a:ea typeface="Arial Unicode MS" pitchFamily="34" charset="-128"/>
                <a:cs typeface="Arial Unicode MS" pitchFamily="34" charset="-128"/>
              </a:rPr>
              <a:t>QUALITY ENHANCEMENT  </a:t>
            </a:r>
            <a:endParaRPr lang="en-US" b="1" dirty="0">
              <a:solidFill>
                <a:srgbClr val="7030A0"/>
              </a:solidFill>
              <a:latin typeface="Arial Unicode MS" pitchFamily="34" charset="-128"/>
              <a:ea typeface="Arial Unicode MS" pitchFamily="34" charset="-128"/>
              <a:cs typeface="Arial Unicode MS" pitchFamily="34" charset="-128"/>
            </a:endParaRPr>
          </a:p>
        </p:txBody>
      </p:sp>
      <p:graphicFrame>
        <p:nvGraphicFramePr>
          <p:cNvPr id="6" name="Content Placeholder 5"/>
          <p:cNvGraphicFramePr>
            <a:graphicFrameLocks noGrp="1"/>
          </p:cNvGraphicFramePr>
          <p:nvPr>
            <p:ph idx="1"/>
          </p:nvPr>
        </p:nvGraphicFramePr>
        <p:xfrm>
          <a:off x="0" y="762000"/>
          <a:ext cx="9144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981200" y="838200"/>
            <a:ext cx="4953000" cy="9906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1403EF"/>
                </a:solidFill>
                <a:latin typeface="Arial Unicode MS" pitchFamily="34" charset="-128"/>
                <a:ea typeface="Arial Unicode MS" pitchFamily="34" charset="-128"/>
                <a:cs typeface="Arial Unicode MS" pitchFamily="34" charset="-128"/>
              </a:rPr>
              <a:t>E</a:t>
            </a:r>
            <a:r>
              <a:rPr lang="en-US" dirty="0" smtClean="0">
                <a:solidFill>
                  <a:srgbClr val="1403EF"/>
                </a:solidFill>
                <a:latin typeface="Arial Unicode MS" pitchFamily="34" charset="-128"/>
                <a:ea typeface="Arial Unicode MS" pitchFamily="34" charset="-128"/>
                <a:cs typeface="Arial Unicode MS" pitchFamily="34" charset="-128"/>
              </a:rPr>
              <a:t>nhancement of </a:t>
            </a:r>
            <a:r>
              <a:rPr lang="en-US" dirty="0" smtClean="0">
                <a:solidFill>
                  <a:srgbClr val="1403EF"/>
                </a:solidFill>
                <a:latin typeface="Arial Unicode MS" pitchFamily="34" charset="-128"/>
                <a:ea typeface="Arial Unicode MS" pitchFamily="34" charset="-128"/>
                <a:cs typeface="Arial Unicode MS" pitchFamily="34" charset="-128"/>
              </a:rPr>
              <a:t>IQAC post </a:t>
            </a:r>
            <a:r>
              <a:rPr lang="en-US" dirty="0">
                <a:solidFill>
                  <a:srgbClr val="1403EF"/>
                </a:solidFill>
                <a:latin typeface="Arial Unicode MS" pitchFamily="34" charset="-128"/>
                <a:ea typeface="Arial Unicode MS" pitchFamily="34" charset="-128"/>
                <a:cs typeface="Arial Unicode MS" pitchFamily="34" charset="-128"/>
              </a:rPr>
              <a:t>accreditation </a:t>
            </a:r>
            <a:r>
              <a:rPr lang="en-US" dirty="0" smtClean="0">
                <a:solidFill>
                  <a:srgbClr val="1403EF"/>
                </a:solidFill>
                <a:latin typeface="Arial Unicode MS" pitchFamily="34" charset="-128"/>
                <a:ea typeface="Arial Unicode MS" pitchFamily="34" charset="-128"/>
                <a:cs typeface="Arial Unicode MS" pitchFamily="34" charset="-128"/>
              </a:rPr>
              <a:t>Quality </a:t>
            </a:r>
            <a:r>
              <a:rPr lang="en-US" dirty="0">
                <a:solidFill>
                  <a:srgbClr val="1403EF"/>
                </a:solidFill>
                <a:latin typeface="Arial Unicode MS" pitchFamily="34" charset="-128"/>
                <a:ea typeface="Arial Unicode MS" pitchFamily="34" charset="-128"/>
                <a:cs typeface="Arial Unicode MS" pitchFamily="34" charset="-128"/>
              </a:rPr>
              <a:t>initiatives in </a:t>
            </a:r>
            <a:r>
              <a:rPr lang="en-US" dirty="0" smtClean="0">
                <a:solidFill>
                  <a:srgbClr val="1403EF"/>
                </a:solidFill>
                <a:latin typeface="Arial Unicode MS" pitchFamily="34" charset="-128"/>
                <a:ea typeface="Arial Unicode MS" pitchFamily="34" charset="-128"/>
                <a:cs typeface="Arial Unicode MS" pitchFamily="34" charset="-128"/>
              </a:rPr>
              <a:t>Curricular</a:t>
            </a:r>
            <a:r>
              <a:rPr lang="en-US" dirty="0">
                <a:solidFill>
                  <a:srgbClr val="1403EF"/>
                </a:solidFill>
                <a:latin typeface="Arial Unicode MS" pitchFamily="34" charset="-128"/>
                <a:ea typeface="Arial Unicode MS" pitchFamily="34" charset="-128"/>
                <a:cs typeface="Arial Unicode MS" pitchFamily="34" charset="-128"/>
              </a:rPr>
              <a:t>, Co-curricular and </a:t>
            </a:r>
            <a:r>
              <a:rPr lang="en-US" dirty="0" smtClean="0">
                <a:solidFill>
                  <a:srgbClr val="1403EF"/>
                </a:solidFill>
                <a:latin typeface="Arial Unicode MS" pitchFamily="34" charset="-128"/>
                <a:ea typeface="Arial Unicode MS" pitchFamily="34" charset="-128"/>
                <a:cs typeface="Arial Unicode MS" pitchFamily="34" charset="-128"/>
              </a:rPr>
              <a:t>extracurricular Activities</a:t>
            </a:r>
            <a:endParaRPr lang="en-US" dirty="0">
              <a:solidFill>
                <a:srgbClr val="1403EF"/>
              </a:solidFill>
              <a:latin typeface="Arial Unicode MS" pitchFamily="34" charset="-128"/>
              <a:ea typeface="Arial Unicode MS" pitchFamily="34" charset="-128"/>
              <a:cs typeface="Arial Unicode MS" pitchFamily="34" charset="-128"/>
            </a:endParaRPr>
          </a:p>
        </p:txBody>
      </p:sp>
      <p:sp>
        <p:nvSpPr>
          <p:cNvPr id="8" name="Rectangle 7"/>
          <p:cNvSpPr/>
          <p:nvPr/>
        </p:nvSpPr>
        <p:spPr>
          <a:xfrm>
            <a:off x="6019800" y="2667000"/>
            <a:ext cx="2895600" cy="4191000"/>
          </a:xfrm>
          <a:prstGeom prst="rect">
            <a:avLst/>
          </a:prstGeom>
          <a:solidFill>
            <a:srgbClr val="E5F5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200" b="1" dirty="0">
              <a:solidFill>
                <a:srgbClr val="8F0F34"/>
              </a:solidFill>
              <a:latin typeface="Arial Unicode MS" pitchFamily="34" charset="-128"/>
              <a:ea typeface="Arial Unicode MS" pitchFamily="34" charset="-128"/>
              <a:cs typeface="Arial Unicode MS" pitchFamily="34" charset="-128"/>
            </a:endParaRPr>
          </a:p>
          <a:p>
            <a:pPr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200" b="1" dirty="0">
              <a:solidFill>
                <a:srgbClr val="8F0F34"/>
              </a:solidFill>
              <a:latin typeface="Arial Unicode MS" pitchFamily="34" charset="-128"/>
              <a:ea typeface="Arial Unicode MS" pitchFamily="34" charset="-128"/>
              <a:cs typeface="Arial Unicode MS" pitchFamily="34" charset="-128"/>
            </a:endParaRPr>
          </a:p>
          <a:p>
            <a:pPr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200" b="1" dirty="0">
              <a:solidFill>
                <a:srgbClr val="8F0F34"/>
              </a:solidFill>
              <a:latin typeface="Arial Unicode MS" pitchFamily="34" charset="-128"/>
              <a:ea typeface="Arial Unicode MS" pitchFamily="34" charset="-128"/>
              <a:cs typeface="Arial Unicode MS" pitchFamily="34" charset="-128"/>
            </a:endParaRPr>
          </a:p>
          <a:p>
            <a:pPr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200" b="1" dirty="0">
              <a:solidFill>
                <a:srgbClr val="8F0F34"/>
              </a:solidFill>
              <a:latin typeface="Arial Unicode MS" pitchFamily="34" charset="-128"/>
              <a:ea typeface="Arial Unicode MS" pitchFamily="34" charset="-128"/>
              <a:cs typeface="Arial Unicode MS" pitchFamily="34" charset="-128"/>
            </a:endParaRPr>
          </a:p>
          <a:p>
            <a:pPr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1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100" b="1" dirty="0">
              <a:solidFill>
                <a:srgbClr val="8F0F34"/>
              </a:solidFill>
              <a:latin typeface="Arial Unicode MS" pitchFamily="34" charset="-128"/>
              <a:ea typeface="Arial Unicode MS" pitchFamily="34" charset="-128"/>
              <a:cs typeface="Arial Unicode MS" pitchFamily="34" charset="-128"/>
            </a:endParaRPr>
          </a:p>
          <a:p>
            <a:pPr algn="just"/>
            <a:endParaRPr lang="en-US" sz="11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100" b="1" dirty="0">
              <a:solidFill>
                <a:srgbClr val="8F0F34"/>
              </a:solidFill>
              <a:latin typeface="Arial Unicode MS" pitchFamily="34" charset="-128"/>
              <a:ea typeface="Arial Unicode MS" pitchFamily="34" charset="-128"/>
              <a:cs typeface="Arial Unicode MS" pitchFamily="34" charset="-128"/>
            </a:endParaRPr>
          </a:p>
          <a:p>
            <a:pPr algn="just"/>
            <a:endParaRPr lang="en-US" sz="11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100" b="1" dirty="0">
              <a:solidFill>
                <a:srgbClr val="8F0F34"/>
              </a:solidFill>
              <a:latin typeface="Arial Unicode MS" pitchFamily="34" charset="-128"/>
              <a:ea typeface="Arial Unicode MS" pitchFamily="34" charset="-128"/>
              <a:cs typeface="Arial Unicode MS" pitchFamily="34" charset="-128"/>
            </a:endParaRPr>
          </a:p>
          <a:p>
            <a:pPr algn="just"/>
            <a:endParaRPr lang="en-US" sz="1100" b="1" dirty="0" smtClean="0">
              <a:solidFill>
                <a:srgbClr val="8F0F34"/>
              </a:solidFill>
              <a:latin typeface="Arial Unicode MS" pitchFamily="34" charset="-128"/>
              <a:ea typeface="Arial Unicode MS" pitchFamily="34" charset="-128"/>
              <a:cs typeface="Arial Unicode MS" pitchFamily="34" charset="-128"/>
            </a:endParaRPr>
          </a:p>
          <a:p>
            <a:pPr algn="just"/>
            <a:r>
              <a:rPr lang="en-US" sz="1100" b="1" dirty="0" smtClean="0">
                <a:solidFill>
                  <a:srgbClr val="8F0F34"/>
                </a:solidFill>
                <a:latin typeface="Arial Unicode MS" pitchFamily="34" charset="-128"/>
                <a:ea typeface="Arial Unicode MS" pitchFamily="34" charset="-128"/>
                <a:cs typeface="Arial Unicode MS" pitchFamily="34" charset="-128"/>
              </a:rPr>
              <a:t>1.More </a:t>
            </a:r>
            <a:r>
              <a:rPr lang="en-US" sz="1100" b="1" dirty="0">
                <a:solidFill>
                  <a:srgbClr val="8F0F34"/>
                </a:solidFill>
                <a:latin typeface="Arial Unicode MS" pitchFamily="34" charset="-128"/>
                <a:ea typeface="Arial Unicode MS" pitchFamily="34" charset="-128"/>
                <a:cs typeface="Arial Unicode MS" pitchFamily="34" charset="-128"/>
              </a:rPr>
              <a:t>than 20 service clubs such as NSS Unit-I,II and III,LEO club, Nature Club, RRC, </a:t>
            </a:r>
            <a:r>
              <a:rPr lang="en-US" sz="1100" b="1" dirty="0" err="1">
                <a:solidFill>
                  <a:srgbClr val="8F0F34"/>
                </a:solidFill>
                <a:latin typeface="Arial Unicode MS" pitchFamily="34" charset="-128"/>
                <a:ea typeface="Arial Unicode MS" pitchFamily="34" charset="-128"/>
                <a:cs typeface="Arial Unicode MS" pitchFamily="34" charset="-128"/>
              </a:rPr>
              <a:t>Rotaract</a:t>
            </a:r>
            <a:r>
              <a:rPr lang="en-US" sz="1100" b="1" dirty="0">
                <a:solidFill>
                  <a:srgbClr val="8F0F34"/>
                </a:solidFill>
                <a:latin typeface="Arial Unicode MS" pitchFamily="34" charset="-128"/>
                <a:ea typeface="Arial Unicode MS" pitchFamily="34" charset="-128"/>
                <a:cs typeface="Arial Unicode MS" pitchFamily="34" charset="-128"/>
              </a:rPr>
              <a:t> club, EXNORA, YRC </a:t>
            </a:r>
            <a:r>
              <a:rPr lang="en-US" sz="1100" b="1" dirty="0" err="1">
                <a:solidFill>
                  <a:srgbClr val="8F0F34"/>
                </a:solidFill>
                <a:latin typeface="Arial Unicode MS" pitchFamily="34" charset="-128"/>
                <a:ea typeface="Arial Unicode MS" pitchFamily="34" charset="-128"/>
                <a:cs typeface="Arial Unicode MS" pitchFamily="34" charset="-128"/>
              </a:rPr>
              <a:t>ect</a:t>
            </a:r>
            <a:r>
              <a:rPr lang="en-US" sz="1100" b="1" dirty="0">
                <a:solidFill>
                  <a:srgbClr val="8F0F34"/>
                </a:solidFill>
                <a:latin typeface="Arial Unicode MS" pitchFamily="34" charset="-128"/>
                <a:ea typeface="Arial Unicode MS" pitchFamily="34" charset="-128"/>
                <a:cs typeface="Arial Unicode MS" pitchFamily="34" charset="-128"/>
              </a:rPr>
              <a:t>..organized services like Blood Camp, </a:t>
            </a:r>
            <a:r>
              <a:rPr lang="en-US" sz="1100" b="1" dirty="0" err="1" smtClean="0">
                <a:solidFill>
                  <a:srgbClr val="8F0F34"/>
                </a:solidFill>
                <a:latin typeface="Arial Unicode MS" pitchFamily="34" charset="-128"/>
                <a:ea typeface="Arial Unicode MS" pitchFamily="34" charset="-128"/>
                <a:cs typeface="Arial Unicode MS" pitchFamily="34" charset="-128"/>
              </a:rPr>
              <a:t>Covid</a:t>
            </a:r>
            <a:r>
              <a:rPr lang="en-US" sz="1100" b="1" dirty="0" smtClean="0">
                <a:solidFill>
                  <a:srgbClr val="8F0F34"/>
                </a:solidFill>
                <a:latin typeface="Arial Unicode MS" pitchFamily="34" charset="-128"/>
                <a:ea typeface="Arial Unicode MS" pitchFamily="34" charset="-128"/>
                <a:cs typeface="Arial Unicode MS" pitchFamily="34" charset="-128"/>
              </a:rPr>
              <a:t> vaccination Camp, Awareness rally on Environment Day, Cent Percentage Voting, AIDS Awareness, Rain water Harvesting, Plastic free, Kargil Day, Word Pollution control day and also provide service to orphanage and old age home. 2.Achieved “</a:t>
            </a:r>
            <a:r>
              <a:rPr lang="en-US" sz="1100" b="1" dirty="0" err="1" smtClean="0">
                <a:solidFill>
                  <a:srgbClr val="8F0F34"/>
                </a:solidFill>
                <a:latin typeface="Arial Unicode MS" pitchFamily="34" charset="-128"/>
                <a:ea typeface="Arial Unicode MS" pitchFamily="34" charset="-128"/>
                <a:cs typeface="Arial Unicode MS" pitchFamily="34" charset="-128"/>
              </a:rPr>
              <a:t>Auropath</a:t>
            </a:r>
            <a:r>
              <a:rPr lang="en-US" sz="1100" b="1" dirty="0" smtClean="0">
                <a:solidFill>
                  <a:srgbClr val="8F0F34"/>
                </a:solidFill>
                <a:latin typeface="Arial Unicode MS" pitchFamily="34" charset="-128"/>
                <a:ea typeface="Arial Unicode MS" pitchFamily="34" charset="-128"/>
                <a:cs typeface="Arial Unicode MS" pitchFamily="34" charset="-128"/>
              </a:rPr>
              <a:t> Global Awards 2019” for Best Social and Community Service and </a:t>
            </a:r>
            <a:r>
              <a:rPr lang="en-US" sz="1100" b="1" dirty="0" err="1" smtClean="0">
                <a:solidFill>
                  <a:srgbClr val="8F0F34"/>
                </a:solidFill>
                <a:latin typeface="Arial Unicode MS" pitchFamily="34" charset="-128"/>
                <a:ea typeface="Arial Unicode MS" pitchFamily="34" charset="-128"/>
                <a:cs typeface="Arial Unicode MS" pitchFamily="34" charset="-128"/>
              </a:rPr>
              <a:t>Bhumi</a:t>
            </a:r>
            <a:r>
              <a:rPr lang="en-US" sz="1100" b="1" dirty="0" smtClean="0">
                <a:solidFill>
                  <a:srgbClr val="8F0F34"/>
                </a:solidFill>
                <a:latin typeface="Arial Unicode MS" pitchFamily="34" charset="-128"/>
                <a:ea typeface="Arial Unicode MS" pitchFamily="34" charset="-128"/>
                <a:cs typeface="Arial Unicode MS" pitchFamily="34" charset="-128"/>
              </a:rPr>
              <a:t> Campus Award.</a:t>
            </a:r>
          </a:p>
          <a:p>
            <a:pPr algn="just"/>
            <a:r>
              <a:rPr lang="en-US" sz="1100" b="1" dirty="0" smtClean="0">
                <a:solidFill>
                  <a:srgbClr val="8F0F34"/>
                </a:solidFill>
                <a:latin typeface="Arial Unicode MS" pitchFamily="34" charset="-128"/>
                <a:ea typeface="Arial Unicode MS" pitchFamily="34" charset="-128"/>
                <a:cs typeface="Arial Unicode MS" pitchFamily="34" charset="-128"/>
              </a:rPr>
              <a:t>Collaborative Extension activities with NGOs and Local Bodies in the neighborhood community for Holistic Development.</a:t>
            </a:r>
          </a:p>
          <a:p>
            <a:pPr lvl="0" algn="just"/>
            <a:r>
              <a:rPr lang="en-US" sz="1100" b="1" dirty="0" smtClean="0">
                <a:solidFill>
                  <a:srgbClr val="8F0F34"/>
                </a:solidFill>
                <a:latin typeface="Arial Unicode MS" pitchFamily="34" charset="-128"/>
                <a:ea typeface="Arial Unicode MS" pitchFamily="34" charset="-128"/>
                <a:cs typeface="Arial Unicode MS" pitchFamily="34" charset="-128"/>
              </a:rPr>
              <a:t>3.Established  National Cadet Corps (NCC) </a:t>
            </a:r>
          </a:p>
          <a:p>
            <a:pPr lvl="0" algn="just"/>
            <a:r>
              <a:rPr lang="en-US" sz="1100" b="1" dirty="0" smtClean="0">
                <a:solidFill>
                  <a:srgbClr val="8F0F34"/>
                </a:solidFill>
                <a:latin typeface="Arial Unicode MS" pitchFamily="34" charset="-128"/>
                <a:ea typeface="Arial Unicode MS" pitchFamily="34" charset="-128"/>
                <a:cs typeface="Arial Unicode MS" pitchFamily="34" charset="-128"/>
              </a:rPr>
              <a:t>4.Initiated Internal complaints Committee and Blossom Budding Care Cell to create awareness about sexual related issues, POCSO act by self protecting lecture and awareness video from the Government for both Gender.</a:t>
            </a:r>
          </a:p>
          <a:p>
            <a:pPr lvl="0" algn="just"/>
            <a:endParaRPr lang="en-US" sz="1100" b="1" dirty="0">
              <a:solidFill>
                <a:srgbClr val="8F0F34"/>
              </a:solidFill>
              <a:latin typeface="Arial Unicode MS" pitchFamily="34" charset="-128"/>
              <a:ea typeface="Arial Unicode MS" pitchFamily="34" charset="-128"/>
              <a:cs typeface="Arial Unicode MS" pitchFamily="34" charset="-128"/>
            </a:endParaRPr>
          </a:p>
          <a:p>
            <a:pPr lvl="0" algn="just"/>
            <a:endParaRPr lang="en-US" sz="1100" b="1" dirty="0" smtClean="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a:solidFill>
                <a:srgbClr val="8F0F34"/>
              </a:solidFill>
              <a:latin typeface="Arial Unicode MS" pitchFamily="34" charset="-128"/>
              <a:ea typeface="Arial Unicode MS" pitchFamily="34" charset="-128"/>
              <a:cs typeface="Arial Unicode MS" pitchFamily="34" charset="-128"/>
            </a:endParaRPr>
          </a:p>
          <a:p>
            <a:pPr lvl="0" algn="just"/>
            <a:endParaRPr lang="en-US" sz="1200" b="1" dirty="0" smtClean="0">
              <a:solidFill>
                <a:srgbClr val="8F0F34"/>
              </a:solidFill>
              <a:latin typeface="Arial Unicode MS" pitchFamily="34" charset="-128"/>
              <a:ea typeface="Arial Unicode MS" pitchFamily="34" charset="-128"/>
              <a:cs typeface="Arial Unicode MS" pitchFamily="34" charset="-128"/>
            </a:endParaRPr>
          </a:p>
          <a:p>
            <a:pPr lvl="0"/>
            <a:endParaRPr lang="en-US" sz="1200" b="1" dirty="0">
              <a:solidFill>
                <a:srgbClr val="8F0F34"/>
              </a:solidFill>
              <a:latin typeface="Arial Unicode MS" pitchFamily="34" charset="-128"/>
              <a:ea typeface="Arial Unicode MS" pitchFamily="34" charset="-128"/>
              <a:cs typeface="Arial Unicode MS" pitchFamily="34" charset="-128"/>
            </a:endParaRPr>
          </a:p>
        </p:txBody>
      </p:sp>
      <p:sp>
        <p:nvSpPr>
          <p:cNvPr id="9" name="Rectangle 8"/>
          <p:cNvSpPr/>
          <p:nvPr/>
        </p:nvSpPr>
        <p:spPr>
          <a:xfrm>
            <a:off x="381000" y="2667000"/>
            <a:ext cx="2514600" cy="4191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smtClean="0"/>
          </a:p>
          <a:p>
            <a:endParaRPr lang="en-US" sz="1400" b="1" dirty="0" smtClean="0">
              <a:solidFill>
                <a:srgbClr val="FFFF66"/>
              </a:solidFill>
              <a:latin typeface="Arial Unicode MS" pitchFamily="34" charset="-128"/>
              <a:ea typeface="Arial Unicode MS" pitchFamily="34" charset="-128"/>
              <a:cs typeface="Arial Unicode MS" pitchFamily="34" charset="-128"/>
            </a:endParaRPr>
          </a:p>
          <a:p>
            <a:endParaRPr lang="en-US" sz="14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r>
              <a:rPr lang="en-US" sz="1200" b="1" dirty="0" smtClean="0">
                <a:solidFill>
                  <a:srgbClr val="FFFF66"/>
                </a:solidFill>
                <a:latin typeface="Arial Unicode MS" pitchFamily="34" charset="-128"/>
                <a:ea typeface="Arial Unicode MS" pitchFamily="34" charset="-128"/>
                <a:cs typeface="Arial Unicode MS" pitchFamily="34" charset="-128"/>
              </a:rPr>
              <a:t>1.Introduced 10 New Courses</a:t>
            </a:r>
          </a:p>
          <a:p>
            <a:pPr lvl="0"/>
            <a:r>
              <a:rPr lang="en-US" sz="1200" b="1" dirty="0" smtClean="0">
                <a:solidFill>
                  <a:srgbClr val="FFFF66"/>
                </a:solidFill>
                <a:latin typeface="Arial Unicode MS" pitchFamily="34" charset="-128"/>
                <a:ea typeface="Arial Unicode MS" pitchFamily="34" charset="-128"/>
                <a:cs typeface="Arial Unicode MS" pitchFamily="34" charset="-128"/>
              </a:rPr>
              <a:t>2.Collaboration With ICT  and Institutions.</a:t>
            </a:r>
            <a:r>
              <a:rPr lang="en-US" sz="1200" b="1" dirty="0">
                <a:solidFill>
                  <a:srgbClr val="FFFF66"/>
                </a:solidFill>
                <a:latin typeface="Arial Unicode MS" pitchFamily="34" charset="-128"/>
                <a:ea typeface="Arial Unicode MS" pitchFamily="34" charset="-128"/>
                <a:cs typeface="Arial Unicode MS" pitchFamily="34" charset="-128"/>
              </a:rPr>
              <a:t> </a:t>
            </a:r>
            <a:r>
              <a:rPr lang="en-US" sz="1200" b="1" dirty="0" smtClean="0">
                <a:solidFill>
                  <a:srgbClr val="FFFF66"/>
                </a:solidFill>
                <a:latin typeface="Arial Unicode MS" pitchFamily="34" charset="-128"/>
                <a:ea typeface="Arial Unicode MS" pitchFamily="34" charset="-128"/>
                <a:cs typeface="Arial Unicode MS" pitchFamily="34" charset="-128"/>
              </a:rPr>
              <a:t>3.Increase </a:t>
            </a:r>
            <a:r>
              <a:rPr lang="en-US" sz="1200" b="1" dirty="0">
                <a:solidFill>
                  <a:srgbClr val="FFFF66"/>
                </a:solidFill>
                <a:latin typeface="Arial Unicode MS" pitchFamily="34" charset="-128"/>
                <a:ea typeface="Arial Unicode MS" pitchFamily="34" charset="-128"/>
                <a:cs typeface="Arial Unicode MS" pitchFamily="34" charset="-128"/>
              </a:rPr>
              <a:t>in number of MOUs/ Linkages/Foreign MOUs </a:t>
            </a:r>
            <a:r>
              <a:rPr lang="en-US" sz="1200" b="1" dirty="0" smtClean="0">
                <a:solidFill>
                  <a:srgbClr val="FFFF66"/>
                </a:solidFill>
                <a:latin typeface="Arial Unicode MS" pitchFamily="34" charset="-128"/>
                <a:ea typeface="Arial Unicode MS" pitchFamily="34" charset="-128"/>
                <a:cs typeface="Arial Unicode MS" pitchFamily="34" charset="-128"/>
              </a:rPr>
              <a:t> and research  Guides and centers.</a:t>
            </a:r>
          </a:p>
          <a:p>
            <a:r>
              <a:rPr lang="en-US" sz="1200" b="1" dirty="0" smtClean="0">
                <a:solidFill>
                  <a:srgbClr val="FFFF66"/>
                </a:solidFill>
                <a:latin typeface="Arial Unicode MS" pitchFamily="34" charset="-128"/>
                <a:ea typeface="Arial Unicode MS" pitchFamily="34" charset="-128"/>
                <a:cs typeface="Arial Unicode MS" pitchFamily="34" charset="-128"/>
              </a:rPr>
              <a:t>4.</a:t>
            </a:r>
            <a:r>
              <a:rPr lang="en-US" sz="1200" b="1" dirty="0">
                <a:solidFill>
                  <a:srgbClr val="FFFF66"/>
                </a:solidFill>
                <a:latin typeface="Arial Unicode MS" pitchFamily="34" charset="-128"/>
                <a:ea typeface="Arial Unicode MS" pitchFamily="34" charset="-128"/>
                <a:cs typeface="Arial Unicode MS" pitchFamily="34" charset="-128"/>
              </a:rPr>
              <a:t> Structured Feedback </a:t>
            </a:r>
            <a:r>
              <a:rPr lang="en-US" sz="1200" b="1" dirty="0" smtClean="0">
                <a:solidFill>
                  <a:srgbClr val="FFFF66"/>
                </a:solidFill>
                <a:latin typeface="Arial Unicode MS" pitchFamily="34" charset="-128"/>
                <a:ea typeface="Arial Unicode MS" pitchFamily="34" charset="-128"/>
                <a:cs typeface="Arial Unicode MS" pitchFamily="34" charset="-128"/>
              </a:rPr>
              <a:t>Mechanism.</a:t>
            </a:r>
          </a:p>
          <a:p>
            <a:pPr lvl="0"/>
            <a:r>
              <a:rPr lang="en-US" sz="1200" b="1" dirty="0" smtClean="0">
                <a:solidFill>
                  <a:srgbClr val="FFFF66"/>
                </a:solidFill>
                <a:latin typeface="Arial Unicode MS" pitchFamily="34" charset="-128"/>
                <a:ea typeface="Arial Unicode MS" pitchFamily="34" charset="-128"/>
                <a:cs typeface="Arial Unicode MS" pitchFamily="34" charset="-128"/>
              </a:rPr>
              <a:t>5.</a:t>
            </a:r>
            <a:r>
              <a:rPr lang="en-US" sz="1200" b="1" dirty="0">
                <a:solidFill>
                  <a:srgbClr val="FFFF66"/>
                </a:solidFill>
                <a:latin typeface="Arial Unicode MS" pitchFamily="34" charset="-128"/>
                <a:ea typeface="Arial Unicode MS" pitchFamily="34" charset="-128"/>
                <a:cs typeface="Arial Unicode MS" pitchFamily="34" charset="-128"/>
              </a:rPr>
              <a:t> Established ED and Incubation Cell.</a:t>
            </a:r>
          </a:p>
          <a:p>
            <a:r>
              <a:rPr lang="en-US" sz="1200" b="1" dirty="0" smtClean="0">
                <a:solidFill>
                  <a:srgbClr val="FFFF66"/>
                </a:solidFill>
                <a:latin typeface="Arial Unicode MS" pitchFamily="34" charset="-128"/>
                <a:ea typeface="Arial Unicode MS" pitchFamily="34" charset="-128"/>
                <a:cs typeface="Arial Unicode MS" pitchFamily="34" charset="-128"/>
              </a:rPr>
              <a:t>6.</a:t>
            </a:r>
            <a:r>
              <a:rPr lang="en-US" sz="1200" b="1" dirty="0">
                <a:solidFill>
                  <a:srgbClr val="FFFF66"/>
                </a:solidFill>
                <a:latin typeface="Arial Unicode MS" pitchFamily="34" charset="-128"/>
                <a:ea typeface="Arial Unicode MS" pitchFamily="34" charset="-128"/>
                <a:cs typeface="Arial Unicode MS" pitchFamily="34" charset="-128"/>
              </a:rPr>
              <a:t> Enhancing strategies were followed for advanced learners and slow </a:t>
            </a:r>
            <a:r>
              <a:rPr lang="en-US" sz="1200" b="1" dirty="0" smtClean="0">
                <a:solidFill>
                  <a:srgbClr val="FFFF66"/>
                </a:solidFill>
                <a:latin typeface="Arial Unicode MS" pitchFamily="34" charset="-128"/>
                <a:ea typeface="Arial Unicode MS" pitchFamily="34" charset="-128"/>
                <a:cs typeface="Arial Unicode MS" pitchFamily="34" charset="-128"/>
              </a:rPr>
              <a:t>learners.</a:t>
            </a:r>
          </a:p>
          <a:p>
            <a:r>
              <a:rPr lang="en-US" sz="1200" b="1" dirty="0" smtClean="0">
                <a:solidFill>
                  <a:srgbClr val="FFFF66"/>
                </a:solidFill>
                <a:latin typeface="Arial Unicode MS" pitchFamily="34" charset="-128"/>
                <a:ea typeface="Arial Unicode MS" pitchFamily="34" charset="-128"/>
                <a:cs typeface="Arial Unicode MS" pitchFamily="34" charset="-128"/>
              </a:rPr>
              <a:t>7.</a:t>
            </a:r>
            <a:r>
              <a:rPr lang="en-US" sz="1200" b="1" dirty="0">
                <a:solidFill>
                  <a:srgbClr val="FFFF66"/>
                </a:solidFill>
                <a:latin typeface="Arial Unicode MS" pitchFamily="34" charset="-128"/>
                <a:ea typeface="Arial Unicode MS" pitchFamily="34" charset="-128"/>
                <a:cs typeface="Arial Unicode MS" pitchFamily="34" charset="-128"/>
              </a:rPr>
              <a:t> Annual audit for Academic (Internal and External audit) and Internal Administrative Audit</a:t>
            </a:r>
            <a:r>
              <a:rPr lang="en-US" sz="1200" b="1" dirty="0" smtClean="0">
                <a:solidFill>
                  <a:srgbClr val="FFFF66"/>
                </a:solidFill>
                <a:latin typeface="Arial Unicode MS" pitchFamily="34" charset="-128"/>
                <a:ea typeface="Arial Unicode MS" pitchFamily="34" charset="-128"/>
                <a:cs typeface="Arial Unicode MS" pitchFamily="34" charset="-128"/>
              </a:rPr>
              <a:t>.</a:t>
            </a:r>
          </a:p>
          <a:p>
            <a:r>
              <a:rPr lang="en-US" sz="1200" b="1" dirty="0" smtClean="0">
                <a:solidFill>
                  <a:srgbClr val="FFFF66"/>
                </a:solidFill>
                <a:latin typeface="Arial Unicode MS" pitchFamily="34" charset="-128"/>
                <a:ea typeface="Arial Unicode MS" pitchFamily="34" charset="-128"/>
                <a:cs typeface="Arial Unicode MS" pitchFamily="34" charset="-128"/>
              </a:rPr>
              <a:t>8. Student centric methods are strengthened. </a:t>
            </a:r>
          </a:p>
          <a:p>
            <a:r>
              <a:rPr lang="en-US" sz="1200" b="1" dirty="0" smtClean="0">
                <a:solidFill>
                  <a:srgbClr val="FFFF66"/>
                </a:solidFill>
                <a:latin typeface="Arial Unicode MS" pitchFamily="34" charset="-128"/>
                <a:ea typeface="Arial Unicode MS" pitchFamily="34" charset="-128"/>
                <a:cs typeface="Arial Unicode MS" pitchFamily="34" charset="-128"/>
              </a:rPr>
              <a:t>9. Increases in number of Research Publications in UGC Approved Journals and Patents</a:t>
            </a: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pPr lvl="0"/>
            <a:endParaRPr lang="en-US" sz="1200" b="1" dirty="0">
              <a:solidFill>
                <a:srgbClr val="FFFF66"/>
              </a:solidFill>
              <a:latin typeface="Arial Unicode MS" pitchFamily="34" charset="-128"/>
              <a:ea typeface="Arial Unicode MS" pitchFamily="34" charset="-128"/>
              <a:cs typeface="Arial Unicode MS" pitchFamily="34" charset="-128"/>
            </a:endParaRPr>
          </a:p>
          <a:p>
            <a:pPr lvl="0"/>
            <a:endParaRPr lang="en-US" sz="1200" b="1" dirty="0" smtClean="0">
              <a:solidFill>
                <a:srgbClr val="FFFF66"/>
              </a:solidFill>
              <a:latin typeface="Arial Unicode MS" pitchFamily="34" charset="-128"/>
              <a:ea typeface="Arial Unicode MS" pitchFamily="34" charset="-128"/>
              <a:cs typeface="Arial Unicode MS" pitchFamily="34" charset="-128"/>
            </a:endParaRPr>
          </a:p>
          <a:p>
            <a:pPr lvl="0"/>
            <a:endParaRPr lang="en-US" sz="1200" b="1" dirty="0">
              <a:solidFill>
                <a:srgbClr val="FFFF66"/>
              </a:solidFill>
              <a:latin typeface="Arial Unicode MS" pitchFamily="34" charset="-128"/>
              <a:ea typeface="Arial Unicode MS" pitchFamily="34" charset="-128"/>
              <a:cs typeface="Arial Unicode MS" pitchFamily="34" charset="-128"/>
            </a:endParaRPr>
          </a:p>
          <a:p>
            <a:pPr lvl="0"/>
            <a:endParaRPr lang="en-US" sz="1200" b="1" dirty="0" smtClean="0">
              <a:solidFill>
                <a:srgbClr val="FFFF66"/>
              </a:solidFill>
              <a:latin typeface="Arial Unicode MS" pitchFamily="34" charset="-128"/>
              <a:ea typeface="Arial Unicode MS" pitchFamily="34" charset="-128"/>
              <a:cs typeface="Arial Unicode MS" pitchFamily="34" charset="-128"/>
            </a:endParaRPr>
          </a:p>
          <a:p>
            <a:pPr lvl="0"/>
            <a:endParaRPr lang="en-US" sz="1200" b="1" dirty="0">
              <a:solidFill>
                <a:srgbClr val="FFFF66"/>
              </a:solidFill>
              <a:latin typeface="Arial Unicode MS" pitchFamily="34" charset="-128"/>
              <a:ea typeface="Arial Unicode MS" pitchFamily="34" charset="-128"/>
              <a:cs typeface="Arial Unicode MS" pitchFamily="34" charset="-128"/>
            </a:endParaRPr>
          </a:p>
          <a:p>
            <a:pPr lvl="0"/>
            <a:endParaRPr lang="en-US" sz="1200" b="1" dirty="0" smtClean="0">
              <a:solidFill>
                <a:srgbClr val="FFFF66"/>
              </a:solidFill>
              <a:latin typeface="Arial Unicode MS" pitchFamily="34" charset="-128"/>
              <a:ea typeface="Arial Unicode MS" pitchFamily="34" charset="-128"/>
              <a:cs typeface="Arial Unicode MS" pitchFamily="34" charset="-128"/>
            </a:endParaRPr>
          </a:p>
          <a:p>
            <a:pPr lvl="0"/>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smtClean="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sz="1200" b="1" dirty="0">
              <a:solidFill>
                <a:srgbClr val="FFFF66"/>
              </a:solidFill>
              <a:latin typeface="Arial Unicode MS" pitchFamily="34" charset="-128"/>
              <a:ea typeface="Arial Unicode MS" pitchFamily="34" charset="-128"/>
              <a:cs typeface="Arial Unicode MS" pitchFamily="34" charset="-128"/>
            </a:endParaRPr>
          </a:p>
          <a:p>
            <a:endParaRPr lang="en-US" dirty="0" smtClean="0"/>
          </a:p>
          <a:p>
            <a:endParaRPr lang="en-US" dirty="0"/>
          </a:p>
        </p:txBody>
      </p:sp>
      <p:sp>
        <p:nvSpPr>
          <p:cNvPr id="10" name="Rectangle 9"/>
          <p:cNvSpPr/>
          <p:nvPr/>
        </p:nvSpPr>
        <p:spPr>
          <a:xfrm>
            <a:off x="3048000" y="2667000"/>
            <a:ext cx="2819400" cy="4191000"/>
          </a:xfrm>
          <a:prstGeom prst="rect">
            <a:avLst/>
          </a:prstGeom>
          <a:solidFill>
            <a:srgbClr val="F913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b="1" dirty="0" smtClean="0">
              <a:latin typeface="Arial Unicode MS" pitchFamily="34" charset="-128"/>
              <a:ea typeface="Arial Unicode MS" pitchFamily="34" charset="-128"/>
              <a:cs typeface="Arial Unicode MS" pitchFamily="34" charset="-128"/>
            </a:endParaRPr>
          </a:p>
          <a:p>
            <a:endParaRPr lang="en-US" sz="1400" b="1" dirty="0">
              <a:latin typeface="Arial Unicode MS" pitchFamily="34" charset="-128"/>
              <a:ea typeface="Arial Unicode MS" pitchFamily="34" charset="-128"/>
              <a:cs typeface="Arial Unicode MS" pitchFamily="34" charset="-128"/>
            </a:endParaRPr>
          </a:p>
          <a:p>
            <a:endParaRPr lang="en-US" sz="1400" b="1" dirty="0" smtClean="0">
              <a:latin typeface="Arial Unicode MS" pitchFamily="34" charset="-128"/>
              <a:ea typeface="Arial Unicode MS" pitchFamily="34" charset="-128"/>
              <a:cs typeface="Arial Unicode MS" pitchFamily="34" charset="-128"/>
            </a:endParaRPr>
          </a:p>
          <a:p>
            <a:endParaRPr lang="en-US" sz="1400" b="1" dirty="0">
              <a:latin typeface="Arial Unicode MS" pitchFamily="34" charset="-128"/>
              <a:ea typeface="Arial Unicode MS" pitchFamily="34" charset="-128"/>
              <a:cs typeface="Arial Unicode MS" pitchFamily="34" charset="-128"/>
            </a:endParaRPr>
          </a:p>
          <a:p>
            <a:endParaRPr lang="en-US" sz="1200" b="1" dirty="0" smtClean="0">
              <a:solidFill>
                <a:srgbClr val="050BF5"/>
              </a:solidFill>
              <a:latin typeface="Arial Unicode MS" pitchFamily="34" charset="-128"/>
              <a:ea typeface="Arial Unicode MS" pitchFamily="34" charset="-128"/>
              <a:cs typeface="Arial Unicode MS" pitchFamily="34" charset="-128"/>
            </a:endParaRPr>
          </a:p>
          <a:p>
            <a:endParaRPr lang="en-US" sz="1200" b="1" dirty="0">
              <a:solidFill>
                <a:srgbClr val="050BF5"/>
              </a:solidFill>
              <a:latin typeface="Arial Unicode MS" pitchFamily="34" charset="-128"/>
              <a:ea typeface="Arial Unicode MS" pitchFamily="34" charset="-128"/>
              <a:cs typeface="Arial Unicode MS" pitchFamily="34" charset="-128"/>
            </a:endParaRPr>
          </a:p>
          <a:p>
            <a:endParaRPr lang="en-US" sz="1200" b="1" dirty="0" smtClean="0">
              <a:solidFill>
                <a:srgbClr val="050BF5"/>
              </a:solidFill>
              <a:latin typeface="Arial Unicode MS" pitchFamily="34" charset="-128"/>
              <a:ea typeface="Arial Unicode MS" pitchFamily="34" charset="-128"/>
              <a:cs typeface="Arial Unicode MS" pitchFamily="34" charset="-128"/>
            </a:endParaRPr>
          </a:p>
          <a:p>
            <a:endParaRPr lang="en-US" sz="1200" b="1" dirty="0">
              <a:solidFill>
                <a:srgbClr val="050BF5"/>
              </a:solidFill>
              <a:latin typeface="Arial Unicode MS" pitchFamily="34" charset="-128"/>
              <a:ea typeface="Arial Unicode MS" pitchFamily="34" charset="-128"/>
              <a:cs typeface="Arial Unicode MS" pitchFamily="34" charset="-128"/>
            </a:endParaRPr>
          </a:p>
          <a:p>
            <a:endParaRPr lang="en-US" sz="1200" b="1" dirty="0" smtClean="0">
              <a:solidFill>
                <a:srgbClr val="050BF5"/>
              </a:solidFill>
              <a:latin typeface="Arial Unicode MS" pitchFamily="34" charset="-128"/>
              <a:ea typeface="Arial Unicode MS" pitchFamily="34" charset="-128"/>
              <a:cs typeface="Arial Unicode MS" pitchFamily="34" charset="-128"/>
            </a:endParaRPr>
          </a:p>
          <a:p>
            <a:endParaRPr lang="en-US" sz="1200" b="1" dirty="0">
              <a:solidFill>
                <a:srgbClr val="050BF5"/>
              </a:solidFill>
              <a:latin typeface="Arial Unicode MS" pitchFamily="34" charset="-128"/>
              <a:ea typeface="Arial Unicode MS" pitchFamily="34" charset="-128"/>
              <a:cs typeface="Arial Unicode MS" pitchFamily="34" charset="-128"/>
            </a:endParaRPr>
          </a:p>
          <a:p>
            <a:endParaRPr lang="en-US" sz="1200" b="1" dirty="0" smtClean="0">
              <a:solidFill>
                <a:srgbClr val="050BF5"/>
              </a:solidFill>
              <a:latin typeface="Arial Unicode MS" pitchFamily="34" charset="-128"/>
              <a:ea typeface="Arial Unicode MS" pitchFamily="34" charset="-128"/>
              <a:cs typeface="Arial Unicode MS" pitchFamily="34" charset="-128"/>
            </a:endParaRPr>
          </a:p>
          <a:p>
            <a:r>
              <a:rPr lang="en-US" sz="1200" b="1" dirty="0" smtClean="0">
                <a:solidFill>
                  <a:srgbClr val="050BF5"/>
                </a:solidFill>
                <a:latin typeface="Arial Unicode MS" pitchFamily="34" charset="-128"/>
                <a:ea typeface="Arial Unicode MS" pitchFamily="34" charset="-128"/>
                <a:cs typeface="Arial Unicode MS" pitchFamily="34" charset="-128"/>
              </a:rPr>
              <a:t>1.Increases No. of Value-added </a:t>
            </a:r>
          </a:p>
          <a:p>
            <a:r>
              <a:rPr lang="en-US" sz="1200" b="1" dirty="0" smtClean="0">
                <a:solidFill>
                  <a:srgbClr val="050BF5"/>
                </a:solidFill>
                <a:latin typeface="Arial Unicode MS" pitchFamily="34" charset="-128"/>
                <a:ea typeface="Arial Unicode MS" pitchFamily="34" charset="-128"/>
                <a:cs typeface="Arial Unicode MS" pitchFamily="34" charset="-128"/>
              </a:rPr>
              <a:t>Certificate Courses and Value Added Programme.</a:t>
            </a:r>
          </a:p>
          <a:p>
            <a:pPr lvl="0"/>
            <a:r>
              <a:rPr lang="en-US" sz="1200" b="1" dirty="0" smtClean="0">
                <a:solidFill>
                  <a:srgbClr val="050BF5"/>
                </a:solidFill>
                <a:latin typeface="Arial Unicode MS" pitchFamily="34" charset="-128"/>
                <a:ea typeface="Arial Unicode MS" pitchFamily="34" charset="-128"/>
                <a:cs typeface="Arial Unicode MS" pitchFamily="34" charset="-128"/>
              </a:rPr>
              <a:t>2. Bridge Courses, Orientation and Induction Program are organized for Fresher's.</a:t>
            </a:r>
          </a:p>
          <a:p>
            <a:r>
              <a:rPr lang="en-US" sz="1200" b="1" dirty="0" smtClean="0">
                <a:solidFill>
                  <a:srgbClr val="050BF5"/>
                </a:solidFill>
                <a:latin typeface="Arial Unicode MS" pitchFamily="34" charset="-128"/>
                <a:ea typeface="Arial Unicode MS" pitchFamily="34" charset="-128"/>
                <a:cs typeface="Arial Unicode MS" pitchFamily="34" charset="-128"/>
              </a:rPr>
              <a:t>3. Students’ /Faculty enrollment in Online Courses such as MOOC and Swayam.</a:t>
            </a:r>
          </a:p>
          <a:p>
            <a:r>
              <a:rPr lang="en-US" sz="1200" b="1" dirty="0" smtClean="0">
                <a:solidFill>
                  <a:srgbClr val="050BF5"/>
                </a:solidFill>
                <a:latin typeface="Arial Unicode MS" pitchFamily="34" charset="-128"/>
                <a:ea typeface="Arial Unicode MS" pitchFamily="34" charset="-128"/>
                <a:cs typeface="Arial Unicode MS" pitchFamily="34" charset="-128"/>
              </a:rPr>
              <a:t>4. Each department have unique best practices .</a:t>
            </a:r>
          </a:p>
          <a:p>
            <a:r>
              <a:rPr lang="en-US" sz="1200" b="1" dirty="0" smtClean="0">
                <a:solidFill>
                  <a:srgbClr val="050BF5"/>
                </a:solidFill>
                <a:latin typeface="Arial Unicode MS" pitchFamily="34" charset="-128"/>
                <a:ea typeface="Arial Unicode MS" pitchFamily="34" charset="-128"/>
                <a:cs typeface="Arial Unicode MS" pitchFamily="34" charset="-128"/>
              </a:rPr>
              <a:t>5. NET/SELT Coaching Classes are conducted for faculty and Students.</a:t>
            </a:r>
          </a:p>
          <a:p>
            <a:r>
              <a:rPr lang="en-US" sz="1200" dirty="0" smtClean="0">
                <a:solidFill>
                  <a:srgbClr val="050BF5"/>
                </a:solidFill>
              </a:rPr>
              <a:t>6.</a:t>
            </a:r>
            <a:r>
              <a:rPr lang="en-US" sz="1200" b="1" dirty="0" smtClean="0">
                <a:solidFill>
                  <a:srgbClr val="050BF5"/>
                </a:solidFill>
                <a:latin typeface="Arial Unicode MS" pitchFamily="34" charset="-128"/>
                <a:ea typeface="Arial Unicode MS" pitchFamily="34" charset="-128"/>
                <a:cs typeface="Arial Unicode MS" pitchFamily="34" charset="-128"/>
              </a:rPr>
              <a:t> Self application online software were Developed for E-Governance. </a:t>
            </a:r>
          </a:p>
          <a:p>
            <a:pPr lvl="0"/>
            <a:r>
              <a:rPr lang="en-US" sz="1200" b="1" dirty="0" smtClean="0">
                <a:solidFill>
                  <a:srgbClr val="050BF5"/>
                </a:solidFill>
                <a:latin typeface="Arial Unicode MS" pitchFamily="34" charset="-128"/>
                <a:ea typeface="Arial Unicode MS" pitchFamily="34" charset="-128"/>
                <a:cs typeface="Arial Unicode MS" pitchFamily="34" charset="-128"/>
              </a:rPr>
              <a:t>7.Established “Annai Aacthiyar Academy” to provide coaching classes for TNPSC, Group and UPSC Exams. Thinkers Forum conducted for Faculty and Students for sharing their new Views and topics.</a:t>
            </a:r>
          </a:p>
          <a:p>
            <a:pPr lvl="0"/>
            <a:endParaRPr lang="en-US" sz="1200" b="1" dirty="0">
              <a:solidFill>
                <a:srgbClr val="050BF5"/>
              </a:solidFill>
              <a:latin typeface="Arial Unicode MS" pitchFamily="34" charset="-128"/>
              <a:ea typeface="Arial Unicode MS" pitchFamily="34" charset="-128"/>
              <a:cs typeface="Arial Unicode MS" pitchFamily="34" charset="-128"/>
            </a:endParaRPr>
          </a:p>
          <a:p>
            <a:pPr lvl="0"/>
            <a:endParaRPr lang="en-US" sz="1200" b="1" dirty="0" smtClean="0">
              <a:solidFill>
                <a:srgbClr val="050BF5"/>
              </a:solidFill>
              <a:latin typeface="Arial Unicode MS" pitchFamily="34" charset="-128"/>
              <a:ea typeface="Arial Unicode MS" pitchFamily="34" charset="-128"/>
              <a:cs typeface="Arial Unicode MS" pitchFamily="34" charset="-128"/>
            </a:endParaRPr>
          </a:p>
          <a:p>
            <a:pPr lvl="0"/>
            <a:endParaRPr lang="en-US" sz="1200" b="1" dirty="0">
              <a:solidFill>
                <a:srgbClr val="050BF5"/>
              </a:solidFill>
              <a:latin typeface="Arial Unicode MS" pitchFamily="34" charset="-128"/>
              <a:ea typeface="Arial Unicode MS" pitchFamily="34" charset="-128"/>
              <a:cs typeface="Arial Unicode MS" pitchFamily="34" charset="-128"/>
            </a:endParaRPr>
          </a:p>
          <a:p>
            <a:pPr lvl="0"/>
            <a:endParaRPr lang="en-US" sz="1200" b="1" dirty="0" smtClean="0">
              <a:solidFill>
                <a:srgbClr val="050BF5"/>
              </a:solidFill>
              <a:latin typeface="Arial Unicode MS" pitchFamily="34" charset="-128"/>
              <a:ea typeface="Arial Unicode MS" pitchFamily="34" charset="-128"/>
              <a:cs typeface="Arial Unicode MS" pitchFamily="34" charset="-128"/>
            </a:endParaRPr>
          </a:p>
          <a:p>
            <a:pPr lvl="0"/>
            <a:endParaRPr lang="en-US" sz="1200" b="1" dirty="0" smtClean="0">
              <a:solidFill>
                <a:srgbClr val="050BF5"/>
              </a:solidFill>
              <a:latin typeface="Arial Unicode MS" pitchFamily="34" charset="-128"/>
              <a:ea typeface="Arial Unicode MS" pitchFamily="34" charset="-128"/>
              <a:cs typeface="Arial Unicode MS" pitchFamily="34" charset="-128"/>
            </a:endParaRPr>
          </a:p>
          <a:p>
            <a:endParaRPr lang="en-US" sz="1200" b="1" dirty="0">
              <a:latin typeface="Arial Unicode MS" pitchFamily="34" charset="-128"/>
              <a:ea typeface="Arial Unicode MS" pitchFamily="34" charset="-128"/>
              <a:cs typeface="Arial Unicode MS" pitchFamily="34" charset="-128"/>
            </a:endParaRPr>
          </a:p>
          <a:p>
            <a:endParaRPr lang="en-US" sz="1200" b="1" dirty="0" smtClean="0">
              <a:latin typeface="Arial Unicode MS" pitchFamily="34" charset="-128"/>
              <a:ea typeface="Arial Unicode MS" pitchFamily="34" charset="-128"/>
              <a:cs typeface="Arial Unicode MS" pitchFamily="34" charset="-128"/>
            </a:endParaRPr>
          </a:p>
          <a:p>
            <a:endParaRPr lang="en-US" sz="1200" b="1" dirty="0" smtClean="0">
              <a:latin typeface="Arial Unicode MS" pitchFamily="34" charset="-128"/>
              <a:ea typeface="Arial Unicode MS" pitchFamily="34" charset="-128"/>
              <a:cs typeface="Arial Unicode MS" pitchFamily="34" charset="-128"/>
            </a:endParaRPr>
          </a:p>
          <a:p>
            <a:endParaRPr lang="en-US" sz="1400" b="1" dirty="0">
              <a:latin typeface="Arial Unicode MS" pitchFamily="34" charset="-128"/>
              <a:ea typeface="Arial Unicode MS" pitchFamily="34" charset="-128"/>
              <a:cs typeface="Arial Unicode MS" pitchFamily="34" charset="-128"/>
            </a:endParaRPr>
          </a:p>
          <a:p>
            <a:endParaRPr lang="en-US" dirty="0" smtClean="0"/>
          </a:p>
          <a:p>
            <a:endParaRPr lang="en-US" dirty="0"/>
          </a:p>
        </p:txBody>
      </p:sp>
      <p:sp>
        <p:nvSpPr>
          <p:cNvPr id="11" name="Rectangle 10"/>
          <p:cNvSpPr/>
          <p:nvPr/>
        </p:nvSpPr>
        <p:spPr>
          <a:xfrm>
            <a:off x="381000" y="2286000"/>
            <a:ext cx="2514600" cy="381000"/>
          </a:xfrm>
          <a:prstGeom prst="rect">
            <a:avLst/>
          </a:prstGeom>
          <a:solidFill>
            <a:srgbClr val="65ED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913AC"/>
                </a:solidFill>
                <a:latin typeface="Arial Unicode MS" pitchFamily="34" charset="-128"/>
                <a:ea typeface="Arial Unicode MS" pitchFamily="34" charset="-128"/>
                <a:cs typeface="Arial Unicode MS" pitchFamily="34" charset="-128"/>
              </a:rPr>
              <a:t>Curricular Enhancement</a:t>
            </a:r>
            <a:endParaRPr lang="en-US" sz="1600" dirty="0">
              <a:solidFill>
                <a:srgbClr val="F913AC"/>
              </a:solidFill>
              <a:latin typeface="Arial Unicode MS" pitchFamily="34" charset="-128"/>
              <a:ea typeface="Arial Unicode MS" pitchFamily="34" charset="-128"/>
              <a:cs typeface="Arial Unicode MS" pitchFamily="34" charset="-128"/>
            </a:endParaRPr>
          </a:p>
        </p:txBody>
      </p:sp>
      <p:sp>
        <p:nvSpPr>
          <p:cNvPr id="12" name="Rectangle 11"/>
          <p:cNvSpPr/>
          <p:nvPr/>
        </p:nvSpPr>
        <p:spPr>
          <a:xfrm>
            <a:off x="3048000" y="2286000"/>
            <a:ext cx="2819400" cy="381000"/>
          </a:xfrm>
          <a:prstGeom prst="rect">
            <a:avLst/>
          </a:prstGeom>
          <a:solidFill>
            <a:srgbClr val="F16F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C16DE"/>
                </a:solidFill>
                <a:latin typeface="Arial Unicode MS" pitchFamily="34" charset="-128"/>
                <a:ea typeface="Arial Unicode MS" pitchFamily="34" charset="-128"/>
                <a:cs typeface="Arial Unicode MS" pitchFamily="34" charset="-128"/>
              </a:rPr>
              <a:t>Co-Curricular Enhancement</a:t>
            </a:r>
            <a:endParaRPr lang="en-US" sz="1600" dirty="0">
              <a:solidFill>
                <a:srgbClr val="0C16DE"/>
              </a:solidFill>
              <a:latin typeface="Arial Unicode MS" pitchFamily="34" charset="-128"/>
              <a:ea typeface="Arial Unicode MS" pitchFamily="34" charset="-128"/>
              <a:cs typeface="Arial Unicode MS" pitchFamily="34" charset="-128"/>
            </a:endParaRPr>
          </a:p>
        </p:txBody>
      </p:sp>
      <p:sp>
        <p:nvSpPr>
          <p:cNvPr id="13" name="Rectangle 12"/>
          <p:cNvSpPr/>
          <p:nvPr/>
        </p:nvSpPr>
        <p:spPr>
          <a:xfrm>
            <a:off x="6019800" y="2286000"/>
            <a:ext cx="2895600" cy="381000"/>
          </a:xfrm>
          <a:prstGeom prst="rect">
            <a:avLst/>
          </a:prstGeom>
          <a:solidFill>
            <a:srgbClr val="EEF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rgbClr val="8F0F34"/>
                </a:solidFill>
                <a:latin typeface="Arial Unicode MS" pitchFamily="34" charset="-128"/>
                <a:ea typeface="Arial Unicode MS" pitchFamily="34" charset="-128"/>
                <a:cs typeface="Arial Unicode MS" pitchFamily="34" charset="-128"/>
              </a:rPr>
              <a:t>Extracurricular Enhancement</a:t>
            </a:r>
            <a:endParaRPr lang="en-US" sz="1600" b="1" dirty="0">
              <a:solidFill>
                <a:srgbClr val="8F0F34"/>
              </a:solidFill>
              <a:latin typeface="Arial Unicode MS" pitchFamily="34" charset="-128"/>
              <a:ea typeface="Arial Unicode MS" pitchFamily="34" charset="-128"/>
              <a:cs typeface="Arial Unicode MS" pitchFamily="34" charset="-128"/>
            </a:endParaRPr>
          </a:p>
        </p:txBody>
      </p:sp>
      <p:cxnSp>
        <p:nvCxnSpPr>
          <p:cNvPr id="40" name="Straight Connector 39"/>
          <p:cNvCxnSpPr/>
          <p:nvPr/>
        </p:nvCxnSpPr>
        <p:spPr>
          <a:xfrm>
            <a:off x="1219200" y="1981200"/>
            <a:ext cx="6400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1066800" y="2133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43" name="Content Placeholder 5"/>
          <p:cNvGraphicFramePr>
            <a:graphicFrameLocks/>
          </p:cNvGraphicFramePr>
          <p:nvPr/>
        </p:nvGraphicFramePr>
        <p:xfrm>
          <a:off x="152400" y="914400"/>
          <a:ext cx="9144000" cy="6096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44" name="Content Placeholder 5"/>
          <p:cNvGraphicFramePr>
            <a:graphicFrameLocks/>
          </p:cNvGraphicFramePr>
          <p:nvPr/>
        </p:nvGraphicFramePr>
        <p:xfrm>
          <a:off x="304800" y="1066800"/>
          <a:ext cx="9144000" cy="6096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cxnSp>
        <p:nvCxnSpPr>
          <p:cNvPr id="46" name="Straight Arrow Connector 45"/>
          <p:cNvCxnSpPr/>
          <p:nvPr/>
        </p:nvCxnSpPr>
        <p:spPr>
          <a:xfrm rot="5400000">
            <a:off x="4343400" y="2133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4344194" y="19042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7468394" y="21328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TotalTime>
  <Words>367</Words>
  <Application>Microsoft Office PowerPoint</Application>
  <PresentationFormat>On-screen Show (4:3)</PresentationFormat>
  <Paragraphs>107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QUALITY ENHANCEMENT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of Quality Enhancement</dc:title>
  <dc:creator>latha</dc:creator>
  <cp:lastModifiedBy>latha</cp:lastModifiedBy>
  <cp:revision>9</cp:revision>
  <dcterms:created xsi:type="dcterms:W3CDTF">2022-07-27T01:47:04Z</dcterms:created>
  <dcterms:modified xsi:type="dcterms:W3CDTF">2022-07-27T05:34:37Z</dcterms:modified>
</cp:coreProperties>
</file>